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9" r:id="rId7"/>
    <p:sldId id="275" r:id="rId8"/>
    <p:sldId id="262" r:id="rId9"/>
    <p:sldId id="268" r:id="rId10"/>
    <p:sldId id="265" r:id="rId11"/>
    <p:sldId id="266" r:id="rId12"/>
    <p:sldId id="277" r:id="rId13"/>
    <p:sldId id="270" r:id="rId14"/>
    <p:sldId id="271" r:id="rId15"/>
    <p:sldId id="274" r:id="rId16"/>
    <p:sldId id="27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43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/>
        <p:guide orient="horz" pos="43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8BE2-7332-E92C-F2DB-7E6C24BAB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6969E-BDEC-C52C-B64B-00CF7BA43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C8823-F978-F3DC-78F6-216BC017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895C-97A3-BAF1-818A-4251FD2B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43B15-0C25-E1A2-1616-204B8123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68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CC94-F012-5C4E-3EF0-DBAD7EC9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CF409-FA36-9613-C786-3FA293B5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C3970-AAE2-F419-2005-0F20F0DB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EA3D0-6258-B76E-B4A5-5441A1A65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63809-62EF-EC50-8182-3EA165EC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28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2363EE-08A6-80B5-488A-3277F8F58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B8B7E-76BB-0232-91AF-319282367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FB745-E5E9-0295-F465-AA0FCAF52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3650F-8072-16CD-771F-33106748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70F58-ADB4-56EE-FD9A-8131267C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642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5A36-F930-FB23-1CEC-E877F9E1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B48E-6956-BF16-7D1A-BEC91C8A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BEDC-6DED-CB3D-FEF8-96F2105D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BE22-EE4A-68D7-B4F2-85CE5DC4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3237-C77E-FF81-54B6-5D25DD0D3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098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9DBF-5FB7-7A2D-E136-B9B56B4A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92531-544C-C430-FEF0-3539E5089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9EACE-43B1-3CD6-A355-1048FA546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B437-79B7-1E80-8826-30076F70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B5922-A347-5E10-FF7A-9E8D89F7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39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34BB-F5BE-79EF-871B-835AFE3D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AD03A-9314-2A26-461B-3214807D9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9D4C6-E7ED-0358-4DF2-FFA68C799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27519-3930-FB62-6C3C-E31CA585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86A0C-AD2A-CED0-289F-EED8528D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3091B-0B71-E0BE-C5BD-DF8A08A6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356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C541-43C7-53F5-C683-EC5504E3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54AAF-BDD8-9586-D56E-9D742695B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BE0A3-CA67-092A-8F27-0147AFC6A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5064E-CCAD-23A6-244E-3AF699349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EAC7E-8BB9-F5F2-3453-21EF7A9C2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40933B-A341-8B0F-F287-001B6212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6A1B4-2802-AD48-855B-F2315323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9582F8-7094-139D-A532-116397DD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5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93B0-90EA-9826-297B-B8377A7F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925E93-8A93-26C3-8A5D-DDD4478E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6FEA3-F95C-630E-8266-183E2AE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83E3BF-2125-7B05-F405-8B884613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13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3B5EA-5992-BB8C-C430-369C91F9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CC8D1-3F09-BEE1-EDF1-AB2B0168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57E8A-FDBD-79DE-F906-1E3D73BA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34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4279-8FDA-FBE7-5928-DA2981C9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B1D9-42FC-CF7E-D68B-D4F756EE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B157B-DFCE-992D-DD2E-558D0F5E7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2D666-4A58-690F-841B-70B5F36F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B7EE4-7613-AEE9-0BA7-DBC2A3D2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16A66-53BE-F09E-8CFA-DCF19BF9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56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8C5C-5580-8BD0-4A94-B79F7E01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43E6EC-9AE0-330F-47C0-8E82B9AC9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17360-DCCA-8AB4-1DF5-B59F72AC9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4A589-76B6-940A-3E3B-2831839A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39A89-FCF3-FB23-E38E-D24760FD1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2D7C4-835E-44C2-56DC-03C5002E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7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DC8576-84B1-0105-604E-6F8DBCDD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7EADA-DE56-A52C-A380-3F0C5B879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E809C-68FC-CE7E-0593-FD6221DB5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DDCBA-4221-4327-99E9-8C0F51482723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C6C02-55AD-E139-E26B-FACF4BB35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83CF9-44ED-9886-AE9F-93EA1711E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53153-2D41-4093-8BF9-7CFF0C128E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90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58DA34-E1A3-890C-3BE9-90FB103413F5}"/>
              </a:ext>
            </a:extLst>
          </p:cNvPr>
          <p:cNvSpPr txBox="1"/>
          <p:nvPr/>
        </p:nvSpPr>
        <p:spPr>
          <a:xfrm>
            <a:off x="1321481" y="382069"/>
            <a:ext cx="99436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5400" b="1" dirty="0">
                <a:solidFill>
                  <a:srgbClr val="7030A0"/>
                </a:solidFill>
              </a:rPr>
              <a:t>P153 – Apple  Stock Forecast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176E6-F822-DE56-8DD2-485B9A63C3F4}"/>
              </a:ext>
            </a:extLst>
          </p:cNvPr>
          <p:cNvSpPr txBox="1"/>
          <p:nvPr/>
        </p:nvSpPr>
        <p:spPr>
          <a:xfrm>
            <a:off x="850090" y="2017300"/>
            <a:ext cx="29528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Group 1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CD906-0437-FF04-4599-232D95EEFBB7}"/>
              </a:ext>
            </a:extLst>
          </p:cNvPr>
          <p:cNvSpPr txBox="1"/>
          <p:nvPr/>
        </p:nvSpPr>
        <p:spPr>
          <a:xfrm>
            <a:off x="752856" y="4177309"/>
            <a:ext cx="206618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Vinayak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063CE-7638-3926-776F-738AD1BB5F08}"/>
              </a:ext>
            </a:extLst>
          </p:cNvPr>
          <p:cNvSpPr txBox="1"/>
          <p:nvPr/>
        </p:nvSpPr>
        <p:spPr>
          <a:xfrm>
            <a:off x="752856" y="3047489"/>
            <a:ext cx="36486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Pranav Padmakar </a:t>
            </a:r>
            <a:r>
              <a:rPr lang="en-IN" sz="2000" b="1" dirty="0" err="1"/>
              <a:t>Matkar</a:t>
            </a:r>
            <a:endParaRPr lang="en-IN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F2B31-904E-0778-56EE-A846186BE99C}"/>
              </a:ext>
            </a:extLst>
          </p:cNvPr>
          <p:cNvSpPr txBox="1"/>
          <p:nvPr/>
        </p:nvSpPr>
        <p:spPr>
          <a:xfrm>
            <a:off x="295905" y="3803886"/>
            <a:ext cx="39175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Vijay P. </a:t>
            </a:r>
            <a:r>
              <a:rPr lang="en-IN" sz="2000" b="1" dirty="0" err="1"/>
              <a:t>Sonkamble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C38C43-6B40-B76A-9F4E-BA23E44F1679}"/>
              </a:ext>
            </a:extLst>
          </p:cNvPr>
          <p:cNvSpPr txBox="1"/>
          <p:nvPr/>
        </p:nvSpPr>
        <p:spPr>
          <a:xfrm>
            <a:off x="752856" y="2387611"/>
            <a:ext cx="42582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Mr. </a:t>
            </a:r>
            <a:r>
              <a:rPr lang="en-IN" sz="2000" b="1" dirty="0" err="1"/>
              <a:t>Beereddy</a:t>
            </a:r>
            <a:r>
              <a:rPr lang="en-IN" sz="2000" b="1" dirty="0"/>
              <a:t> Ravi </a:t>
            </a:r>
            <a:r>
              <a:rPr lang="en-IN" sz="2000" b="1" dirty="0" err="1"/>
              <a:t>Sushanth</a:t>
            </a:r>
            <a:r>
              <a:rPr lang="en-IN" sz="2000" b="1" dirty="0"/>
              <a:t> Reddy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8DEB98-2F2F-63FC-EB82-56FF37F4D360}"/>
              </a:ext>
            </a:extLst>
          </p:cNvPr>
          <p:cNvSpPr txBox="1"/>
          <p:nvPr/>
        </p:nvSpPr>
        <p:spPr>
          <a:xfrm>
            <a:off x="752856" y="3412344"/>
            <a:ext cx="364863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Miss Punam Nivrutti Kurkure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57BFFB-2C99-D14A-C9A1-E4AB9C6D0BDA}"/>
              </a:ext>
            </a:extLst>
          </p:cNvPr>
          <p:cNvSpPr txBox="1"/>
          <p:nvPr/>
        </p:nvSpPr>
        <p:spPr>
          <a:xfrm>
            <a:off x="752856" y="2750705"/>
            <a:ext cx="28550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 err="1"/>
              <a:t>Milissa</a:t>
            </a:r>
            <a:r>
              <a:rPr lang="en-IN" sz="2000" b="1" dirty="0"/>
              <a:t> Manuel </a:t>
            </a:r>
            <a:r>
              <a:rPr lang="en-IN" sz="2000" b="1" dirty="0" err="1"/>
              <a:t>Dabre</a:t>
            </a:r>
            <a:endParaRPr lang="en-IN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5BDD-7898-7E88-329A-BF0AE0DDC839}"/>
              </a:ext>
            </a:extLst>
          </p:cNvPr>
          <p:cNvSpPr txBox="1"/>
          <p:nvPr/>
        </p:nvSpPr>
        <p:spPr>
          <a:xfrm>
            <a:off x="815786" y="5207498"/>
            <a:ext cx="519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Under the guidance of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91D36-D9E0-C357-4E41-FF44FA948F63}"/>
              </a:ext>
            </a:extLst>
          </p:cNvPr>
          <p:cNvSpPr txBox="1"/>
          <p:nvPr/>
        </p:nvSpPr>
        <p:spPr>
          <a:xfrm>
            <a:off x="850090" y="5607608"/>
            <a:ext cx="3237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/>
              <a:t>Neha Gupta</a:t>
            </a:r>
          </a:p>
        </p:txBody>
      </p:sp>
    </p:spTree>
    <p:extLst>
      <p:ext uri="{BB962C8B-B14F-4D97-AF65-F5344CB8AC3E}">
        <p14:creationId xmlns:p14="http://schemas.microsoft.com/office/powerpoint/2010/main" val="49665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B37104-3EBB-D49E-DCD8-88BAD9A07706}"/>
              </a:ext>
            </a:extLst>
          </p:cNvPr>
          <p:cNvSpPr txBox="1"/>
          <p:nvPr/>
        </p:nvSpPr>
        <p:spPr>
          <a:xfrm>
            <a:off x="439271" y="1504320"/>
            <a:ext cx="4285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ARIMA  Model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1B0B8-2F71-E551-864A-6AB9D2DC4227}"/>
              </a:ext>
            </a:extLst>
          </p:cNvPr>
          <p:cNvSpPr txBox="1"/>
          <p:nvPr/>
        </p:nvSpPr>
        <p:spPr>
          <a:xfrm>
            <a:off x="439271" y="152400"/>
            <a:ext cx="3236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Model</a:t>
            </a:r>
            <a:r>
              <a:rPr lang="en-IN" sz="28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Building :</a:t>
            </a: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6081A9-4976-2D6B-8018-B99F899A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24" y="2026543"/>
            <a:ext cx="10199370" cy="3412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AA5D7-2455-7A27-A9BB-CCE64078EE97}"/>
              </a:ext>
            </a:extLst>
          </p:cNvPr>
          <p:cNvSpPr txBox="1"/>
          <p:nvPr/>
        </p:nvSpPr>
        <p:spPr>
          <a:xfrm>
            <a:off x="558277" y="5670594"/>
            <a:ext cx="661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ARIMA model with order (1,1,1) and RMSE value is 60.429.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A7917-79E5-ACFF-80CF-8106DE93A54A}"/>
              </a:ext>
            </a:extLst>
          </p:cNvPr>
          <p:cNvSpPr txBox="1"/>
          <p:nvPr/>
        </p:nvSpPr>
        <p:spPr>
          <a:xfrm>
            <a:off x="268942" y="686753"/>
            <a:ext cx="11663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In this phase, We have split our dataset into training and test datasets and built machine-learning models on our dataset. </a:t>
            </a:r>
          </a:p>
        </p:txBody>
      </p:sp>
    </p:spTree>
    <p:extLst>
      <p:ext uri="{BB962C8B-B14F-4D97-AF65-F5344CB8AC3E}">
        <p14:creationId xmlns:p14="http://schemas.microsoft.com/office/powerpoint/2010/main" val="64641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BA024-ACA4-0EAD-E450-F9F190B1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2" y="1120588"/>
            <a:ext cx="7602072" cy="3379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5AEA3-BDD0-3AD6-97E7-51A6CB55E951}"/>
              </a:ext>
            </a:extLst>
          </p:cNvPr>
          <p:cNvSpPr txBox="1"/>
          <p:nvPr/>
        </p:nvSpPr>
        <p:spPr>
          <a:xfrm>
            <a:off x="367552" y="233081"/>
            <a:ext cx="1014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 Black" panose="020B0A04020102020204" pitchFamily="34" charset="0"/>
              </a:rPr>
              <a:t>Holts-Winter Triple Exponential Smoothening model 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9C87B-B461-292C-8CB9-4A4EEB0B121A}"/>
              </a:ext>
            </a:extLst>
          </p:cNvPr>
          <p:cNvSpPr txBox="1"/>
          <p:nvPr/>
        </p:nvSpPr>
        <p:spPr>
          <a:xfrm>
            <a:off x="367552" y="4926124"/>
            <a:ext cx="6544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Order = Trend-Mul, Season-Mul. RMSE value = 45.774</a:t>
            </a:r>
          </a:p>
        </p:txBody>
      </p:sp>
    </p:spTree>
    <p:extLst>
      <p:ext uri="{BB962C8B-B14F-4D97-AF65-F5344CB8AC3E}">
        <p14:creationId xmlns:p14="http://schemas.microsoft.com/office/powerpoint/2010/main" val="342660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A6DD5B-B9BC-54BD-BE2A-4A99BE26C414}"/>
              </a:ext>
            </a:extLst>
          </p:cNvPr>
          <p:cNvSpPr txBox="1"/>
          <p:nvPr/>
        </p:nvSpPr>
        <p:spPr>
          <a:xfrm>
            <a:off x="277906" y="152400"/>
            <a:ext cx="4787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SARIMA Model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7B753-31EE-4320-0023-0BDFDC0F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5984"/>
            <a:ext cx="5950099" cy="3317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A6F11C-D191-43EE-EBC4-CA7A9321935A}"/>
              </a:ext>
            </a:extLst>
          </p:cNvPr>
          <p:cNvSpPr txBox="1"/>
          <p:nvPr/>
        </p:nvSpPr>
        <p:spPr>
          <a:xfrm>
            <a:off x="6364941" y="1457506"/>
            <a:ext cx="56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SARIMA Model With Annual Seasonality :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8A41C-7913-1D3A-6672-3ADDE94CF34C}"/>
              </a:ext>
            </a:extLst>
          </p:cNvPr>
          <p:cNvSpPr txBox="1"/>
          <p:nvPr/>
        </p:nvSpPr>
        <p:spPr>
          <a:xfrm>
            <a:off x="6203576" y="5468471"/>
            <a:ext cx="5387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SARIMA model with order (1,1,1)x(1,1,0,251) and RMSE value is 34.864.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CFA4B-A4BB-B9D7-906E-A263B2928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" y="1964143"/>
            <a:ext cx="5549154" cy="3317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817986-6FF9-7CE5-F75B-90E484465F36}"/>
              </a:ext>
            </a:extLst>
          </p:cNvPr>
          <p:cNvSpPr txBox="1"/>
          <p:nvPr/>
        </p:nvSpPr>
        <p:spPr>
          <a:xfrm>
            <a:off x="403412" y="1457506"/>
            <a:ext cx="5692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SARIMA Model With Quarterly Seasonality :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46C90-DB63-5511-19F0-B52B3C15DEEC}"/>
              </a:ext>
            </a:extLst>
          </p:cNvPr>
          <p:cNvSpPr txBox="1"/>
          <p:nvPr/>
        </p:nvSpPr>
        <p:spPr>
          <a:xfrm>
            <a:off x="403412" y="5468471"/>
            <a:ext cx="55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SARIMA model with order (1,1,1)x(1,1,0,66) and RMSE value is 105.755.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27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4C042-B83B-D9B1-DA43-0561F4EBB367}"/>
              </a:ext>
            </a:extLst>
          </p:cNvPr>
          <p:cNvSpPr txBox="1"/>
          <p:nvPr/>
        </p:nvSpPr>
        <p:spPr>
          <a:xfrm>
            <a:off x="295835" y="268941"/>
            <a:ext cx="6176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Model Selection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37D15-D994-130F-EEDA-BE7DE239F721}"/>
              </a:ext>
            </a:extLst>
          </p:cNvPr>
          <p:cNvSpPr txBox="1"/>
          <p:nvPr/>
        </p:nvSpPr>
        <p:spPr>
          <a:xfrm>
            <a:off x="293594" y="1131248"/>
            <a:ext cx="46347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The Final Model selected is SARIMA(1,1,0,251) which will be trained based on the complete original dataset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.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Libre Baskerville"/>
              <a:cs typeface="Times New Roman" panose="02020603050405020304" pitchFamily="18" charset="0"/>
              <a:sym typeface="Libre Baskerville"/>
            </a:endParaRPr>
          </a:p>
          <a:p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ibre Baskerville"/>
            </a:endParaRP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ibre Baskerville"/>
            </a:endParaRPr>
          </a:p>
          <a:p>
            <a:pPr lvl="0">
              <a:buClr>
                <a:srgbClr val="000000"/>
              </a:buClr>
              <a:buSzPts val="1800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Reason to Choose This Model :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buClr>
                <a:srgbClr val="000000"/>
              </a:buClr>
              <a:buSzPts val="1800"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Libre Baskerville"/>
              <a:cs typeface="Times New Roman" panose="02020603050405020304" pitchFamily="18" charset="0"/>
              <a:sym typeface="Libre Baskerville"/>
            </a:endParaRPr>
          </a:p>
          <a:p>
            <a:pPr marL="285750" lvl="0" indent="-285750"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Least RMSE value 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Libre Baskerville"/>
                <a:cs typeface="Times New Roman" panose="02020603050405020304" pitchFamily="18" charset="0"/>
                <a:sym typeface="Libre Baskerville"/>
              </a:rPr>
              <a:t>Forecasted values vs. Actual Values graphs capture more information when compared to other methods.</a:t>
            </a: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B206EF3-22BD-056B-4C4F-1FAD073B9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46" y="4829067"/>
            <a:ext cx="73120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5F9A30-33C3-33AA-0937-241D05B4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5" y="499773"/>
            <a:ext cx="6854727" cy="58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7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8891C-635C-CB1B-4159-1910DF85F2E2}"/>
              </a:ext>
            </a:extLst>
          </p:cNvPr>
          <p:cNvSpPr txBox="1"/>
          <p:nvPr/>
        </p:nvSpPr>
        <p:spPr>
          <a:xfrm>
            <a:off x="376517" y="188259"/>
            <a:ext cx="10560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 Black" panose="020B0A04020102020204" pitchFamily="34" charset="0"/>
              </a:rPr>
              <a:t>Forecasting for the next 30 days Using SARIMA Model 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D7949-DDB8-C817-E5B1-C7D06212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164271"/>
              </p:ext>
            </p:extLst>
          </p:nvPr>
        </p:nvGraphicFramePr>
        <p:xfrm>
          <a:off x="555112" y="649925"/>
          <a:ext cx="3487970" cy="6019828"/>
        </p:xfrm>
        <a:graphic>
          <a:graphicData uri="http://schemas.openxmlformats.org/drawingml/2006/table">
            <a:tbl>
              <a:tblPr/>
              <a:tblGrid>
                <a:gridCol w="1743985">
                  <a:extLst>
                    <a:ext uri="{9D8B030D-6E8A-4147-A177-3AD203B41FA5}">
                      <a16:colId xmlns:a16="http://schemas.microsoft.com/office/drawing/2014/main" val="1594091454"/>
                    </a:ext>
                  </a:extLst>
                </a:gridCol>
                <a:gridCol w="1743985">
                  <a:extLst>
                    <a:ext uri="{9D8B030D-6E8A-4147-A177-3AD203B41FA5}">
                      <a16:colId xmlns:a16="http://schemas.microsoft.com/office/drawing/2014/main" val="2484646266"/>
                    </a:ext>
                  </a:extLst>
                </a:gridCol>
              </a:tblGrid>
              <a:tr h="194188">
                <a:tc>
                  <a:txBody>
                    <a:bodyPr/>
                    <a:lstStyle/>
                    <a:p>
                      <a:pPr algn="r"/>
                      <a:endParaRPr lang="en-IN" sz="700" b="1">
                        <a:effectLst/>
                      </a:endParaRP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 b="1">
                          <a:effectLst/>
                        </a:rPr>
                        <a:t>predicted_mean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26408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2019-12-31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289.375677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710005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289.883524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79142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290.392063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451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282.074457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967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286.607065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51554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286.342521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72974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2020-01-09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288.145626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06335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290.315786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0977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290.243391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39890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289.495483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917273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2020-01-15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288.470267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84825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290.374516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5845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2020-01-17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292.240550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63589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292.146343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76770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294.187414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81147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292.652486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648097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292.514197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66666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291.151680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49427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293.490661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420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2020-01-29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291.282371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35776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2020-01-30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288.858822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31111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2020-01-31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293.890090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6210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2020-02-03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292.506362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805338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2020-02-04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292.000069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192603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2020-02-05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294.410552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49176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295.934008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594808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2020-02-07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292.003289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01564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2020-02-10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288.314956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52332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2020-02-11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>
                          <a:effectLst/>
                        </a:rPr>
                        <a:t>291.632998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90429"/>
                  </a:ext>
                </a:extLst>
              </a:tr>
              <a:tr h="194188">
                <a:tc>
                  <a:txBody>
                    <a:bodyPr/>
                    <a:lstStyle/>
                    <a:p>
                      <a:pPr fontAlgn="ctr"/>
                      <a:r>
                        <a:rPr lang="en-IN" sz="700" b="1">
                          <a:effectLst/>
                        </a:rPr>
                        <a:t>2020-02-12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700" dirty="0">
                          <a:effectLst/>
                        </a:rPr>
                        <a:t>289.286010</a:t>
                      </a:r>
                    </a:p>
                  </a:txBody>
                  <a:tcPr marL="35091" marR="35091" marT="17546" marB="175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8085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515AAA-3759-A5FC-6DD0-15770611A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48" y="1156447"/>
            <a:ext cx="7364058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76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30DE6-8B04-5015-5281-83F045613A84}"/>
              </a:ext>
            </a:extLst>
          </p:cNvPr>
          <p:cNvSpPr txBox="1"/>
          <p:nvPr/>
        </p:nvSpPr>
        <p:spPr>
          <a:xfrm>
            <a:off x="304800" y="161365"/>
            <a:ext cx="392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Model Deployment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36E2EF-8C4A-8683-F7D4-852662519FA9}"/>
              </a:ext>
            </a:extLst>
          </p:cNvPr>
          <p:cNvSpPr txBox="1"/>
          <p:nvPr/>
        </p:nvSpPr>
        <p:spPr>
          <a:xfrm>
            <a:off x="439270" y="753035"/>
            <a:ext cx="1073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In this phase, We deploy our model into the production environment to make particular business decisions based on data.</a:t>
            </a:r>
          </a:p>
          <a:p>
            <a:endParaRPr lang="en-IN" dirty="0"/>
          </a:p>
        </p:txBody>
      </p:sp>
      <p:pic>
        <p:nvPicPr>
          <p:cNvPr id="6" name="deploymen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373D584-AC00-79D4-5B4E-A7F1F5F4F3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434994"/>
            <a:ext cx="7980784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A686E5-E69B-CAF0-5231-927A632765DB}"/>
              </a:ext>
            </a:extLst>
          </p:cNvPr>
          <p:cNvSpPr txBox="1"/>
          <p:nvPr/>
        </p:nvSpPr>
        <p:spPr>
          <a:xfrm>
            <a:off x="259977" y="179294"/>
            <a:ext cx="374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Conclusion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5D98B-68E5-4559-05D1-A779CEBC7D9C}"/>
              </a:ext>
            </a:extLst>
          </p:cNvPr>
          <p:cNvSpPr txBox="1"/>
          <p:nvPr/>
        </p:nvSpPr>
        <p:spPr>
          <a:xfrm>
            <a:off x="349624" y="1129553"/>
            <a:ext cx="1049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We have selected the SARIMA model with </a:t>
            </a:r>
            <a:r>
              <a:rPr lang="en-IN" sz="2000" b="1"/>
              <a:t>annual seasonality </a:t>
            </a:r>
            <a:r>
              <a:rPr lang="en-IN" sz="2000" b="1" dirty="0"/>
              <a:t>because our data is seasonal.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SARIMA has more input parameters than the Holt-Winters method and has a better prediction.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SARIMA model is accurate in short-period forecasting but less accurate in long-period forecasting.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812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A666E-22A7-5FD6-306B-2DAC22000D45}"/>
              </a:ext>
            </a:extLst>
          </p:cNvPr>
          <p:cNvSpPr txBox="1"/>
          <p:nvPr/>
        </p:nvSpPr>
        <p:spPr>
          <a:xfrm>
            <a:off x="4159623" y="2842684"/>
            <a:ext cx="580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7912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226DDE-6283-DE92-7080-F129577F2369}"/>
              </a:ext>
            </a:extLst>
          </p:cNvPr>
          <p:cNvSpPr txBox="1"/>
          <p:nvPr/>
        </p:nvSpPr>
        <p:spPr>
          <a:xfrm>
            <a:off x="537883" y="484094"/>
            <a:ext cx="450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tx2">
                    <a:lumMod val="75000"/>
                  </a:schemeClr>
                </a:solidFill>
              </a:rPr>
              <a:t>Business Objective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51F17-F7DB-D97C-BE71-8847821D2630}"/>
              </a:ext>
            </a:extLst>
          </p:cNvPr>
          <p:cNvSpPr txBox="1"/>
          <p:nvPr/>
        </p:nvSpPr>
        <p:spPr>
          <a:xfrm>
            <a:off x="537883" y="1174376"/>
            <a:ext cx="910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/>
              <a:t>To predict the Apple stock market price for the next 30 days</a:t>
            </a:r>
          </a:p>
        </p:txBody>
      </p:sp>
    </p:spTree>
    <p:extLst>
      <p:ext uri="{BB962C8B-B14F-4D97-AF65-F5344CB8AC3E}">
        <p14:creationId xmlns:p14="http://schemas.microsoft.com/office/powerpoint/2010/main" val="19991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32FE5F-0616-697D-B674-5FC68AD886CD}"/>
              </a:ext>
            </a:extLst>
          </p:cNvPr>
          <p:cNvSpPr txBox="1"/>
          <p:nvPr/>
        </p:nvSpPr>
        <p:spPr>
          <a:xfrm>
            <a:off x="170329" y="170329"/>
            <a:ext cx="309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>
                    <a:lumMod val="25000"/>
                  </a:schemeClr>
                </a:solidFill>
              </a:rPr>
              <a:t>Project  Flow :</a:t>
            </a:r>
          </a:p>
        </p:txBody>
      </p:sp>
      <p:pic>
        <p:nvPicPr>
          <p:cNvPr id="1030" name="Picture 6" descr="Top 5 Data Science Projects For Beginners &amp; Experts | Edureka">
            <a:extLst>
              <a:ext uri="{FF2B5EF4-FFF2-40B4-BE49-F238E27FC236}">
                <a16:creationId xmlns:a16="http://schemas.microsoft.com/office/drawing/2014/main" id="{E6C80CAA-E0A7-4C22-E30B-848290D52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116541"/>
            <a:ext cx="9368118" cy="662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CD2B2D-06AC-9109-BF83-931243033508}"/>
              </a:ext>
            </a:extLst>
          </p:cNvPr>
          <p:cNvSpPr txBox="1"/>
          <p:nvPr/>
        </p:nvSpPr>
        <p:spPr>
          <a:xfrm>
            <a:off x="313764" y="286871"/>
            <a:ext cx="4563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rial Black" panose="020B0A04020102020204" pitchFamily="34" charset="0"/>
              </a:rPr>
              <a:t>Data Understanding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C86CA-DA30-CBB2-F6AE-FDB32A5DEC32}"/>
              </a:ext>
            </a:extLst>
          </p:cNvPr>
          <p:cNvSpPr txBox="1"/>
          <p:nvPr/>
        </p:nvSpPr>
        <p:spPr>
          <a:xfrm>
            <a:off x="179293" y="968188"/>
            <a:ext cx="598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There are 2011 rows and 7 columns(Date, Open, High, Low, Close, </a:t>
            </a:r>
            <a:r>
              <a:rPr lang="en-IN" b="1" dirty="0" err="1"/>
              <a:t>Adj</a:t>
            </a:r>
            <a:r>
              <a:rPr lang="en-IN" b="1" dirty="0"/>
              <a:t> Close, Volume) in our Apple stock price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No duplicate values and no null values.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A4295-B548-DDDE-0496-BEA8A941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730" y="997018"/>
            <a:ext cx="5966977" cy="2705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173E6-7F8C-0F0D-F059-B66D36DE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95" y="4077329"/>
            <a:ext cx="5650451" cy="1167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E36CE-495D-4339-3A49-A01ED6362C42}"/>
              </a:ext>
            </a:extLst>
          </p:cNvPr>
          <p:cNvSpPr txBox="1"/>
          <p:nvPr/>
        </p:nvSpPr>
        <p:spPr>
          <a:xfrm>
            <a:off x="6580094" y="5558118"/>
            <a:ext cx="52533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can see that the time series contains holidays other than weekends.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98086-268B-8F51-EB3F-2B41F3F83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618363"/>
            <a:ext cx="5871881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3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7224D34-138C-0A52-90E6-18C216D9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6" y="2975717"/>
            <a:ext cx="5257800" cy="38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B5CE40-A642-6899-0738-37895B113497}"/>
              </a:ext>
            </a:extLst>
          </p:cNvPr>
          <p:cNvSpPr txBox="1"/>
          <p:nvPr/>
        </p:nvSpPr>
        <p:spPr>
          <a:xfrm>
            <a:off x="295835" y="620150"/>
            <a:ext cx="4957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Data Visualization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A74AD-1CBB-80A9-4BA1-9F0B9E269C5A}"/>
              </a:ext>
            </a:extLst>
          </p:cNvPr>
          <p:cNvSpPr txBox="1"/>
          <p:nvPr/>
        </p:nvSpPr>
        <p:spPr>
          <a:xfrm>
            <a:off x="407892" y="1052113"/>
            <a:ext cx="5688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Line Plot :</a:t>
            </a:r>
          </a:p>
          <a:p>
            <a:r>
              <a:rPr lang="en-IN" b="1" dirty="0"/>
              <a:t> It shows that there is an upward exponential trend and data is non-stationary(because mean &amp; variance is not constant)</a:t>
            </a:r>
          </a:p>
          <a:p>
            <a:r>
              <a:rPr lang="en-IN" dirty="0"/>
              <a:t>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6FE9765-B37C-5536-32A4-1C3D0377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98" y="2467528"/>
            <a:ext cx="53530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C9EFA-A2D3-3A0E-6747-074DBE67F8B5}"/>
              </a:ext>
            </a:extLst>
          </p:cNvPr>
          <p:cNvSpPr txBox="1"/>
          <p:nvPr/>
        </p:nvSpPr>
        <p:spPr>
          <a:xfrm>
            <a:off x="407891" y="2329386"/>
            <a:ext cx="53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Histogram Plot :</a:t>
            </a:r>
          </a:p>
          <a:p>
            <a:r>
              <a:rPr lang="en-IN" b="1" dirty="0"/>
              <a:t> It shows that data is right skewed.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AA168-8796-69BA-2666-C1B1158AAC13}"/>
              </a:ext>
            </a:extLst>
          </p:cNvPr>
          <p:cNvSpPr txBox="1"/>
          <p:nvPr/>
        </p:nvSpPr>
        <p:spPr>
          <a:xfrm>
            <a:off x="6096000" y="850982"/>
            <a:ext cx="5755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Exploratory data analysis </a:t>
            </a:r>
            <a:r>
              <a:rPr lang="en-US" b="1" dirty="0"/>
              <a:t>uses visual techniques to analyze the data</a:t>
            </a:r>
            <a:r>
              <a:rPr lang="en-IN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It is used to discover trends and patterns o</a:t>
            </a:r>
            <a:r>
              <a:rPr lang="en-US" b="1" dirty="0"/>
              <a:t>u</a:t>
            </a:r>
            <a:r>
              <a:rPr lang="en-IN" b="1" dirty="0"/>
              <a:t>r</a:t>
            </a:r>
            <a:r>
              <a:rPr lang="en-US" b="1" dirty="0">
                <a:ea typeface="Libre Baskerville"/>
                <a:cs typeface="Times New Roman" panose="02020603050405020304" pitchFamily="18" charset="0"/>
                <a:sym typeface="Libre Baskerville"/>
              </a:rPr>
              <a:t> check assumptions with the help of a statical summary and graphic representation.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CDC15-299E-8B9B-4DEE-B82F9643BA6E}"/>
              </a:ext>
            </a:extLst>
          </p:cNvPr>
          <p:cNvSpPr txBox="1"/>
          <p:nvPr/>
        </p:nvSpPr>
        <p:spPr>
          <a:xfrm>
            <a:off x="295835" y="144172"/>
            <a:ext cx="753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Exploratory Data Analysis(EDA) :</a:t>
            </a:r>
          </a:p>
        </p:txBody>
      </p:sp>
    </p:spTree>
    <p:extLst>
      <p:ext uri="{BB962C8B-B14F-4D97-AF65-F5344CB8AC3E}">
        <p14:creationId xmlns:p14="http://schemas.microsoft.com/office/powerpoint/2010/main" val="302765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621C9-AC3B-D28B-3091-D1F45EA41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2" y="859547"/>
            <a:ext cx="4999153" cy="3901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0FEA2-6E51-84A4-9825-B7E4BFA8C591}"/>
              </a:ext>
            </a:extLst>
          </p:cNvPr>
          <p:cNvSpPr txBox="1"/>
          <p:nvPr/>
        </p:nvSpPr>
        <p:spPr>
          <a:xfrm>
            <a:off x="708212" y="376518"/>
            <a:ext cx="514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Heat Map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E2D82-0582-2A74-3031-56C8B520F413}"/>
              </a:ext>
            </a:extLst>
          </p:cNvPr>
          <p:cNvSpPr txBox="1"/>
          <p:nvPr/>
        </p:nvSpPr>
        <p:spPr>
          <a:xfrm>
            <a:off x="439271" y="5056094"/>
            <a:ext cx="11125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eliminate the features like Open, Low, High, and Adj close as they are highly multicollinear with close.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consider close our target variable. (Because the stock's closing price is the standard benchmark used by investors to track its performance over time)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695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62081-9783-56AE-16D8-367E86CBA51C}"/>
              </a:ext>
            </a:extLst>
          </p:cNvPr>
          <p:cNvSpPr txBox="1"/>
          <p:nvPr/>
        </p:nvSpPr>
        <p:spPr>
          <a:xfrm>
            <a:off x="376518" y="215153"/>
            <a:ext cx="5513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Train and Test Data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82B15-8C24-83A7-29AD-CA314385C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2" y="1587945"/>
            <a:ext cx="4561158" cy="4104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F523D-DEED-F00D-D036-7487CD75E42D}"/>
              </a:ext>
            </a:extLst>
          </p:cNvPr>
          <p:cNvSpPr txBox="1"/>
          <p:nvPr/>
        </p:nvSpPr>
        <p:spPr>
          <a:xfrm>
            <a:off x="636494" y="824753"/>
            <a:ext cx="687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We split the last year’s 2019 data into test data</a:t>
            </a:r>
          </a:p>
        </p:txBody>
      </p:sp>
    </p:spTree>
    <p:extLst>
      <p:ext uri="{BB962C8B-B14F-4D97-AF65-F5344CB8AC3E}">
        <p14:creationId xmlns:p14="http://schemas.microsoft.com/office/powerpoint/2010/main" val="344279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615AA-2BD7-B335-698C-2FF836C99B6F}"/>
              </a:ext>
            </a:extLst>
          </p:cNvPr>
          <p:cNvSpPr txBox="1"/>
          <p:nvPr/>
        </p:nvSpPr>
        <p:spPr>
          <a:xfrm>
            <a:off x="322729" y="179294"/>
            <a:ext cx="10130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Algerian"/>
                <a:cs typeface="Times New Roman" panose="02020603050405020304" pitchFamily="18" charset="0"/>
                <a:sym typeface="Algerian"/>
              </a:rPr>
              <a:t>Checking Whether The Data is Stationary Or Not </a:t>
            </a:r>
            <a:r>
              <a:rPr lang="en-US" sz="2400" b="1" spc="25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: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83795-9032-BF4A-8CDA-D6F37EB5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878540"/>
            <a:ext cx="10639062" cy="56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57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28674A0-66BE-AA93-FA7F-89711D02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909" y="152399"/>
            <a:ext cx="5561188" cy="430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8A34F1-69F1-0D4A-9D3E-97D278048E02}"/>
              </a:ext>
            </a:extLst>
          </p:cNvPr>
          <p:cNvSpPr txBox="1"/>
          <p:nvPr/>
        </p:nvSpPr>
        <p:spPr>
          <a:xfrm>
            <a:off x="520793" y="251012"/>
            <a:ext cx="858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ACF and PACF Plots 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078C85-FFB8-16D2-A88E-42B1023B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" y="1183342"/>
            <a:ext cx="6039958" cy="47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FC3AF0-6927-E0FC-24D3-4CDBDC1E9873}"/>
              </a:ext>
            </a:extLst>
          </p:cNvPr>
          <p:cNvSpPr txBox="1"/>
          <p:nvPr/>
        </p:nvSpPr>
        <p:spPr>
          <a:xfrm>
            <a:off x="6152044" y="4554071"/>
            <a:ext cx="58629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latin typeface="Roboto" panose="02000000000000000000" pitchFamily="2" charset="0"/>
              </a:rPr>
              <a:t>B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oth ACF and PACF plots, the spike at one is significant so it is the first-order MA model from ACF, q=1, and the first-order AR model from </a:t>
            </a:r>
            <a:r>
              <a:rPr lang="en-US" sz="2000" b="1" i="0" dirty="0" err="1">
                <a:effectLst/>
                <a:latin typeface="Roboto" panose="02000000000000000000" pitchFamily="2" charset="0"/>
              </a:rPr>
              <a:t>PACF,p</a:t>
            </a:r>
            <a:r>
              <a:rPr lang="en-US" sz="2000" b="1" i="0" dirty="0">
                <a:effectLst/>
                <a:latin typeface="Roboto" panose="02000000000000000000" pitchFamily="2" charset="0"/>
              </a:rPr>
              <a:t>=1 --&gt; ARMA(1,1).</a:t>
            </a:r>
          </a:p>
          <a:p>
            <a:pPr algn="l"/>
            <a:r>
              <a:rPr lang="en-US" sz="2000" b="1" i="0" dirty="0">
                <a:effectLst/>
                <a:latin typeface="Roboto" panose="02000000000000000000" pitchFamily="2" charset="0"/>
              </a:rPr>
              <a:t>Since the time series needed first-order differencing to make it stationary, d=1. So ARIMA(1,1,1)</a:t>
            </a:r>
          </a:p>
        </p:txBody>
      </p:sp>
    </p:spTree>
    <p:extLst>
      <p:ext uri="{BB962C8B-B14F-4D97-AF65-F5344CB8AC3E}">
        <p14:creationId xmlns:p14="http://schemas.microsoft.com/office/powerpoint/2010/main" val="1277576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643</Words>
  <Application>Microsoft Office PowerPoint</Application>
  <PresentationFormat>Widescreen</PresentationFormat>
  <Paragraphs>124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Noto Sans Symbols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Punam kurkure</dc:creator>
  <cp:lastModifiedBy>Punam kurkure</cp:lastModifiedBy>
  <cp:revision>44</cp:revision>
  <dcterms:created xsi:type="dcterms:W3CDTF">2023-04-10T06:50:56Z</dcterms:created>
  <dcterms:modified xsi:type="dcterms:W3CDTF">2023-04-11T10:26:50Z</dcterms:modified>
</cp:coreProperties>
</file>